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8288000" cy="10287000"/>
  <p:notesSz cx="6858000" cy="9144000"/>
  <p:embeddedFontLst>
    <p:embeddedFont>
      <p:font typeface="TDTD순고딕 Bold" panose="020B0600000101010101" charset="-127"/>
      <p:regular r:id="rId12"/>
    </p:embeddedFont>
    <p:embeddedFont>
      <p:font typeface="TDTD평고딕" panose="020B0600000101010101" charset="-127"/>
      <p:regular r:id="rId13"/>
    </p:embeddedFont>
    <p:embeddedFont>
      <p:font typeface="Tlab 돋움 레귤러" panose="020B0600000101010101" charset="-127"/>
      <p:regular r:id="rId14"/>
    </p:embeddedFont>
    <p:embeddedFont>
      <p:font typeface="Tlab 돋움 레귤러 Bold" panose="020B0600000101010101" charset="-127"/>
      <p:regular r:id="rId15"/>
    </p:embeddedFont>
    <p:embeddedFont>
      <p:font typeface="Cabin Bold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1"/>
    <a:srgbClr val="D7D32D"/>
    <a:srgbClr val="EAEA16"/>
    <a:srgbClr val="62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6-4A55-B2B8-EB4EC4D0C52F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6-4A55-B2B8-EB4EC4D0C52F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A6-4A55-B2B8-EB4EC4D0C52F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A6-4A55-B2B8-EB4EC4D0C5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45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A6-4A55-B2B8-EB4EC4D0C52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A7C-9F28-78A72B57147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A7C-9F28-78A72B57147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50-4A7C-9F28-78A72B571475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50-4A7C-9F28-78A72B5714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8</c:v>
                </c:pt>
                <c:pt idx="2">
                  <c:v>35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50-4A7C-9F28-78A72B5714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0A-4080-88EC-5BDD5B93E25C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0A-4080-88EC-5BDD5B93E25C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0A-4080-88EC-5BDD5B93E25C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0A-4080-88EC-5BDD5B93E2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</c:v>
                </c:pt>
                <c:pt idx="2">
                  <c:v>17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0A-4080-88EC-5BDD5B93E25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43-439C-BB59-01B4720D4BDE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43-439C-BB59-01B4720D4BDE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43-439C-BB59-01B4720D4BDE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43-439C-BB59-01B4720D4B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순수 피드백</c:v>
                </c:pt>
                <c:pt idx="1">
                  <c:v>중립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43-439C-BB59-01B4720D4B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chart" Target="../charts/chart4.xml"/><Relationship Id="rId5" Type="http://schemas.openxmlformats.org/officeDocument/2006/relationships/image" Target="../media/image12.png"/><Relationship Id="rId10" Type="http://schemas.openxmlformats.org/officeDocument/2006/relationships/chart" Target="../charts/chart3.xml"/><Relationship Id="rId4" Type="http://schemas.openxmlformats.org/officeDocument/2006/relationships/image" Target="../media/image11.sv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3888347"/>
            <a:ext cx="15887700" cy="253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소프트웨어융합 캡스톤 디자인</a:t>
            </a:r>
            <a:r>
              <a:rPr 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최종발표</a:t>
            </a:r>
            <a:endParaRPr lang="en-US" sz="83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6743700" cy="11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경희대학교 소프트웨어융합학과</a:t>
            </a:r>
            <a:endParaRPr lang="en-US" altLang="ko-KR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2020105742 </a:t>
            </a: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한지훈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A2D311-F82A-FDA2-EC60-A88E51750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78" y="1686050"/>
            <a:ext cx="1383251" cy="1204351"/>
          </a:xfrm>
          <a:prstGeom prst="rect">
            <a:avLst/>
          </a:prstGeom>
        </p:spPr>
      </p:pic>
      <p:grpSp>
        <p:nvGrpSpPr>
          <p:cNvPr id="16" name="Group 8">
            <a:extLst>
              <a:ext uri="{FF2B5EF4-FFF2-40B4-BE49-F238E27FC236}">
                <a16:creationId xmlns:a16="http://schemas.microsoft.com/office/drawing/2014/main" id="{0976BC50-7B47-896A-89A5-97EF8A97538B}"/>
              </a:ext>
            </a:extLst>
          </p:cNvPr>
          <p:cNvGrpSpPr/>
          <p:nvPr/>
        </p:nvGrpSpPr>
        <p:grpSpPr>
          <a:xfrm>
            <a:off x="1047750" y="1257300"/>
            <a:ext cx="1904008" cy="1764977"/>
            <a:chOff x="-153079" y="-57150"/>
            <a:chExt cx="1529990" cy="1735013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789ACCB-E2E9-91B2-F868-B9E520CEEA3A}"/>
                </a:ext>
              </a:extLst>
            </p:cNvPr>
            <p:cNvSpPr/>
            <p:nvPr/>
          </p:nvSpPr>
          <p:spPr>
            <a:xfrm>
              <a:off x="-153079" y="234685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2A9EDBF-6886-3506-1147-E0AFAF06D5C7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B94BA-F30A-29A7-8956-1AE294D6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0B85A46-976A-305B-8EC0-421BCF71E776}"/>
              </a:ext>
            </a:extLst>
          </p:cNvPr>
          <p:cNvSpPr txBox="1"/>
          <p:nvPr/>
        </p:nvSpPr>
        <p:spPr>
          <a:xfrm>
            <a:off x="1343197" y="3841114"/>
            <a:ext cx="9803018" cy="128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감사합니다</a:t>
            </a:r>
            <a:endParaRPr kumimoji="0" lang="en-US" sz="75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839B602-0132-8AF2-2EED-08A5E4ED620C}"/>
              </a:ext>
            </a:extLst>
          </p:cNvPr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6263" y="6054907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 성능 평가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데모 영상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78334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결과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댓글 분포 확인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정의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6521338" cy="89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 대비 차별점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파이프라인 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5AAC-3435-5610-639A-B6318BB9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A092288-A1F4-B5A7-6A20-35E161D1C2D7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7B6CDC7-8E10-DAFA-44FA-6B1258FCB5B8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정의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622CA01-460A-0D6D-DFE1-7F2E81DD6D91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관련 기사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92F539-3006-C010-79B1-CED11A0DC8EA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C84F612-1775-41B7-2483-56533AC7ADA2}"/>
              </a:ext>
            </a:extLst>
          </p:cNvPr>
          <p:cNvSpPr txBox="1"/>
          <p:nvPr/>
        </p:nvSpPr>
        <p:spPr>
          <a:xfrm>
            <a:off x="1144562" y="2605778"/>
            <a:ext cx="7847038" cy="550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영화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드라마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만화 등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예술 작품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은 감동과 즐거움을 전달하며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관객과 소통하는 매개체</a:t>
            </a:r>
            <a:endParaRPr lang="en-US" altLang="ko-KR" sz="2399" spc="23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관람 후 관객들은 댓글을 통해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감상평과 감정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자유롭게 표현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이런 공간에는 작품과 작가를 향한 </a:t>
            </a:r>
            <a:r>
              <a:rPr lang="ko-KR" altLang="en-US" sz="2400" b="1" spc="32" dirty="0">
                <a:solidFill>
                  <a:srgbClr val="C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욕설과 악성 댓글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 존재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이러한 부정적인 표현은 창작자와 다른 관람객 모두에게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C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마음의 상처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남기며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건강한 소통 문화를 해침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68A73-FCE9-8939-5C60-05034386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05"/>
          <a:stretch>
            <a:fillRect/>
          </a:stretch>
        </p:blipFill>
        <p:spPr>
          <a:xfrm>
            <a:off x="9424555" y="7093133"/>
            <a:ext cx="7718661" cy="1022167"/>
          </a:xfrm>
          <a:prstGeom prst="rect">
            <a:avLst/>
          </a:prstGeom>
        </p:spPr>
      </p:pic>
      <p:pic>
        <p:nvPicPr>
          <p:cNvPr id="1029" name="Picture 5" descr="한 포털사이트 플랫폼에 연재된 웹툰의 베스트 댓글들. 김창선PD [저작권 한국일보]">
            <a:extLst>
              <a:ext uri="{FF2B5EF4-FFF2-40B4-BE49-F238E27FC236}">
                <a16:creationId xmlns:a16="http://schemas.microsoft.com/office/drawing/2014/main" id="{9183CE74-08CE-E9B3-E6BD-25D97E7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59677" b="1"/>
          <a:stretch>
            <a:fillRect/>
          </a:stretch>
        </p:blipFill>
        <p:spPr bwMode="auto">
          <a:xfrm>
            <a:off x="10441854" y="8564481"/>
            <a:ext cx="5636346" cy="14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F02EFD-108F-AC1B-1B1E-F31D0ADEEDA6}"/>
              </a:ext>
            </a:extLst>
          </p:cNvPr>
          <p:cNvSpPr/>
          <p:nvPr/>
        </p:nvSpPr>
        <p:spPr>
          <a:xfrm>
            <a:off x="9422458" y="2552700"/>
            <a:ext cx="7720757" cy="43434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B80B8-1273-4A81-6816-D5ACE909556A}"/>
              </a:ext>
            </a:extLst>
          </p:cNvPr>
          <p:cNvSpPr/>
          <p:nvPr/>
        </p:nvSpPr>
        <p:spPr>
          <a:xfrm>
            <a:off x="9422457" y="7093133"/>
            <a:ext cx="7720757" cy="2927167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BCAF1CC-FB43-6966-6B71-9306D983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74" y="7126506"/>
            <a:ext cx="7641722" cy="14441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C0F755-9FA3-E5D3-52B4-12CC6D65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74" y="2615398"/>
            <a:ext cx="7639349" cy="1306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2D30B-0CA6-C226-F476-7E44515B0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974" y="2600173"/>
            <a:ext cx="7639349" cy="1816073"/>
          </a:xfrm>
          <a:prstGeom prst="rect">
            <a:avLst/>
          </a:prstGeom>
        </p:spPr>
      </p:pic>
      <p:pic>
        <p:nvPicPr>
          <p:cNvPr id="1028" name="Picture 4" descr="웹툰 작가가 앓고 있는 직업병들 웹툰 작가들은 연재 마감에 대한 압박과 악성 댓글로부터 심한 정신적 스트레스를 앓고 있다. Team 캐잼의 &lt;오늘만 사는 토끼가면&gt;1부 후기 중 한 장면이다.">
            <a:extLst>
              <a:ext uri="{FF2B5EF4-FFF2-40B4-BE49-F238E27FC236}">
                <a16:creationId xmlns:a16="http://schemas.microsoft.com/office/drawing/2014/main" id="{4B82E637-1668-5537-2716-BBAA2B02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4321222"/>
            <a:ext cx="3352800" cy="248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162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734E-4B97-31B9-27D9-D7EB1555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0E0101D-BCE2-7EF5-2D86-984944274A3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09EFDA-A9EF-C187-2D49-F349B54F80E0}"/>
              </a:ext>
            </a:extLst>
          </p:cNvPr>
          <p:cNvSpPr txBox="1"/>
          <p:nvPr/>
        </p:nvSpPr>
        <p:spPr>
          <a:xfrm>
            <a:off x="2346091" y="446722"/>
            <a:ext cx="109127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연구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AF0DE8A-F486-5651-63A3-DC729C6E0B00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A. 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비난 분류</a:t>
            </a:r>
            <a:r>
              <a:rPr lang="en-US" altLang="ko-KR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제거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A86128D-30EE-7FEE-3EDF-391A2A1F761D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B.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비난 순화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4832582-19AC-8458-1F2D-13611A33D716}"/>
              </a:ext>
            </a:extLst>
          </p:cNvPr>
          <p:cNvSpPr txBox="1"/>
          <p:nvPr/>
        </p:nvSpPr>
        <p:spPr>
          <a:xfrm>
            <a:off x="1144562" y="2615565"/>
            <a:ext cx="7704602" cy="89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EX) K-HATERS: A Hate Speech Detection Corpus in Korean with Target-Specific Ratings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5E44686-3D7A-FFBC-9DCF-537938B733AC}"/>
              </a:ext>
            </a:extLst>
          </p:cNvPr>
          <p:cNvSpPr txBox="1"/>
          <p:nvPr/>
        </p:nvSpPr>
        <p:spPr>
          <a:xfrm>
            <a:off x="9424556" y="2615565"/>
            <a:ext cx="7704602" cy="8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altLang="ko-KR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EX)</a:t>
            </a:r>
            <a:r>
              <a:rPr lang="ko-KR" altLang="en-US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 거대언어모델과 설명가능 인공지능을 활용한 한국어 유해 댓글 순화 연구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A8FDE-1237-E66A-0295-C201F1FB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556" y="3674412"/>
            <a:ext cx="6849969" cy="34009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52A4485-1BC7-F9AC-1DB4-C93CEB6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60323"/>
            <a:ext cx="8002117" cy="34485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B42DC3-0ECB-F9A7-D36B-043C94ABEBFA}"/>
              </a:ext>
            </a:extLst>
          </p:cNvPr>
          <p:cNvSpPr/>
          <p:nvPr/>
        </p:nvSpPr>
        <p:spPr>
          <a:xfrm>
            <a:off x="1128407" y="7260738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192,158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개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한국어 뉴스 댓글에 대해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단계 혐오 레이블을 적용한 대규모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Corpus 'K-HATERS'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구축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BERT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기반 모델을 통해 정치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종교 등 특정 타겟에 대한 혐오 표현을 효과적으로 분류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제거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implicit hate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도 탐지 가능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9F2E0A-5951-3830-18D0-515C47CFD587}"/>
              </a:ext>
            </a:extLst>
          </p:cNvPr>
          <p:cNvSpPr/>
          <p:nvPr/>
        </p:nvSpPr>
        <p:spPr>
          <a:xfrm>
            <a:off x="9424556" y="7245175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KcELECTRA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분류기로 유해 댓글을 탐지한 후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 XAI(SHAP)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기법을 사용해 유해성에 기여한 토큰 마스킹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원본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마스킹된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few-shot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예시 프롬프트를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LLM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에 입력하여 의미 유지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유해 표현 순화한 문장 생성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9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935D-A311-E91A-EF3F-5613DC35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2581DAD-EF8D-DB27-555C-8140DAD245C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EA69646-3593-2D65-FDD3-AB827553BA0F}"/>
              </a:ext>
            </a:extLst>
          </p:cNvPr>
          <p:cNvSpPr txBox="1"/>
          <p:nvPr/>
        </p:nvSpPr>
        <p:spPr>
          <a:xfrm>
            <a:off x="2346091" y="446722"/>
            <a:ext cx="77885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</a:t>
            </a:r>
            <a:r>
              <a:rPr lang="ko-KR" alt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대비 차별점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D53DEB9D-EF89-C540-DE9D-C13CE493C37D}"/>
              </a:ext>
            </a:extLst>
          </p:cNvPr>
          <p:cNvSpPr/>
          <p:nvPr/>
        </p:nvSpPr>
        <p:spPr>
          <a:xfrm>
            <a:off x="1657356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335D7F57-3B97-C6B8-F90F-B2D14E05FC8C}"/>
              </a:ext>
            </a:extLst>
          </p:cNvPr>
          <p:cNvSpPr/>
          <p:nvPr/>
        </p:nvSpPr>
        <p:spPr>
          <a:xfrm>
            <a:off x="1247778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3A74F08F-6341-39CE-28D3-EC7F94DA9585}"/>
              </a:ext>
            </a:extLst>
          </p:cNvPr>
          <p:cNvSpPr/>
          <p:nvPr/>
        </p:nvSpPr>
        <p:spPr>
          <a:xfrm>
            <a:off x="838200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45D330-70AA-4D8C-CE2C-11D905E5A62E}"/>
              </a:ext>
            </a:extLst>
          </p:cNvPr>
          <p:cNvSpPr/>
          <p:nvPr/>
        </p:nvSpPr>
        <p:spPr>
          <a:xfrm>
            <a:off x="381000" y="8115300"/>
            <a:ext cx="17526000" cy="1434465"/>
          </a:xfrm>
          <a:prstGeom prst="roundRect">
            <a:avLst/>
          </a:prstGeom>
          <a:noFill/>
          <a:ln>
            <a:solidFill>
              <a:srgbClr val="6274CF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  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비난으로 인한 마음의 상처 최소화</a:t>
            </a:r>
            <a:r>
              <a:rPr lang="en-US" altLang="ko-KR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피드백은 받아들여 더 좋은 작품 만드는 데에 기여</a:t>
            </a:r>
            <a:endParaRPr lang="en-US" altLang="ko-KR" sz="34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23D4141-11BC-5BAF-0656-F9889DE7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18454"/>
              </p:ext>
            </p:extLst>
          </p:nvPr>
        </p:nvGraphicFramePr>
        <p:xfrm>
          <a:off x="1042989" y="1707196"/>
          <a:ext cx="16100448" cy="475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112">
                  <a:extLst>
                    <a:ext uri="{9D8B030D-6E8A-4147-A177-3AD203B41FA5}">
                      <a16:colId xmlns:a16="http://schemas.microsoft.com/office/drawing/2014/main" val="1167613957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683752414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2027040311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3255028497"/>
                    </a:ext>
                  </a:extLst>
                </a:gridCol>
              </a:tblGrid>
              <a:tr h="830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기존 연구와 비교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A. 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비난 분류</a:t>
                      </a: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/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제거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B.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비난 순화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C.</a:t>
                      </a:r>
                      <a:r>
                        <a:rPr lang="ko-KR" altLang="en-US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본인 방식</a:t>
                      </a:r>
                      <a:endParaRPr lang="en-US" altLang="ko-KR" sz="2800" b="1" spc="35" dirty="0">
                        <a:solidFill>
                          <a:srgbClr val="92D050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19371"/>
                  </a:ext>
                </a:extLst>
              </a:tr>
              <a:tr h="93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중립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재밌게 보고 있어요”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68292"/>
                  </a:ext>
                </a:extLst>
              </a:tr>
              <a:tr h="9309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전개 속도가 좀 빨라요”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969009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비난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“XX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 재미없네</a:t>
                      </a: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 의미 </a:t>
                      </a:r>
                      <a:r>
                        <a:rPr lang="en-US" altLang="ko-KR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진짜 재미가 없네요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73728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비난 섞인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맞춤법 검사기도 안돌리나 ㅋㅋ”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피드백도 사라짐</a:t>
                      </a:r>
                      <a:endParaRPr lang="en-US" altLang="ko-KR" sz="2400" b="0" spc="35" dirty="0">
                        <a:solidFill>
                          <a:srgbClr val="C0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15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91E9F5-B135-F8F0-FFCA-CED10BA04401}"/>
              </a:ext>
            </a:extLst>
          </p:cNvPr>
          <p:cNvSpPr txBox="1"/>
          <p:nvPr/>
        </p:nvSpPr>
        <p:spPr>
          <a:xfrm>
            <a:off x="1042989" y="6602705"/>
            <a:ext cx="16100448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댓글들을 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4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가지 유형으로 분류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BCE257-13A6-2193-4509-C8EC16979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503" y="4513531"/>
            <a:ext cx="1852688" cy="497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FEEBD-F500-D94D-A6A8-340913FA1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5524500"/>
            <a:ext cx="2546903" cy="495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EEBB95-5B00-C84B-0456-0D0F700D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3153" y="2615010"/>
            <a:ext cx="1392596" cy="4953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2A0FF-11FB-0557-8878-82E498343D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934" y="3513986"/>
            <a:ext cx="2024862" cy="4953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F662C-CD09-90AE-D75A-C0D6A3B3B5B9}"/>
              </a:ext>
            </a:extLst>
          </p:cNvPr>
          <p:cNvSpPr/>
          <p:nvPr/>
        </p:nvSpPr>
        <p:spPr>
          <a:xfrm>
            <a:off x="13106400" y="1707195"/>
            <a:ext cx="4037037" cy="4742148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4517D-CE14-1296-3533-18371648BB4A}"/>
              </a:ext>
            </a:extLst>
          </p:cNvPr>
          <p:cNvSpPr txBox="1"/>
          <p:nvPr/>
        </p:nvSpPr>
        <p:spPr>
          <a:xfrm>
            <a:off x="1042989" y="6532884"/>
            <a:ext cx="16100448" cy="105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정말 비난만 있는 경우에는 기존의 비난 분류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/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제거 연구처럼 제거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단 비난이 존재하는 경우에도 피드백이 포함되어 있다면 비난은 순화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피드백은 살려서 제공</a:t>
            </a:r>
            <a:endParaRPr lang="en-US" altLang="ko-KR" sz="2400" spc="23" dirty="0">
              <a:solidFill>
                <a:srgbClr val="92D05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356884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BE30-5ED2-3A42-997F-1CF98C4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148762D-F9CE-BE93-F1BF-6C4CD62DE6B4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EA06333-8222-FEFE-A39F-57E4A229B5F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파이프라인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D4F7D-0E77-3ECD-0C8C-0E231B46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49943"/>
            <a:ext cx="15621000" cy="86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EB3D-D254-DC35-0273-3396B803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67A9158-8325-4E60-8488-F98CCF0DDC2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2F3E5E-609F-BA8D-50AC-59A0CB9B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02709"/>
            <a:ext cx="4790628" cy="4528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56C18C-46EE-D44E-8AB3-C6D1BD6B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23" y="5502710"/>
            <a:ext cx="4876377" cy="460970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A6EF50C5-1FE4-74D8-D05E-CF6BC789549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성능 평가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7648202-9D20-DD6E-A9C7-A6820547CDEF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라벨링 성능 평가</a:t>
            </a:r>
            <a:endParaRPr lang="en-US" sz="3599" b="1" spc="35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8E172C33-D844-0724-FCB9-98606B25F4A2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분류 성능 평가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24DFE97B-4E77-BEFF-5D33-0ADC339A93E9}"/>
              </a:ext>
            </a:extLst>
          </p:cNvPr>
          <p:cNvSpPr txBox="1"/>
          <p:nvPr/>
        </p:nvSpPr>
        <p:spPr>
          <a:xfrm>
            <a:off x="1144562" y="2615565"/>
            <a:ext cx="7770838" cy="2716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라벨링된 댓글들 중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200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개 랜덤 샘플링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라벨을 가리고 사람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(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이 직접 댓글의 피드백 여부를 판단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 불일치 라벨은 상의해서 결정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Gold Label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생성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Gold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과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LLM 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얼마나 일치하는지 확인</a:t>
            </a:r>
            <a:endParaRPr lang="en-US" sz="2399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994037A0-94BA-4F3A-F109-06B69C8A9005}"/>
              </a:ext>
            </a:extLst>
          </p:cNvPr>
          <p:cNvSpPr txBox="1"/>
          <p:nvPr/>
        </p:nvSpPr>
        <p:spPr>
          <a:xfrm>
            <a:off x="9424556" y="2615565"/>
            <a:ext cx="7704602" cy="320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전체 댓글을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80%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Train set(2742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와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20%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Test set(685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분할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5-Fold Cross Validation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진행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Fold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평균 지표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(Accuracy, F1 Score)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피드백 분류 모델 성능 확인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ts val="3599"/>
              </a:lnSpc>
              <a:buAutoNum type="arabicPeriod"/>
            </a:pP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681818-65B2-CCCB-A225-1B36B2F57569}"/>
              </a:ext>
            </a:extLst>
          </p:cNvPr>
          <p:cNvSpPr/>
          <p:nvPr/>
        </p:nvSpPr>
        <p:spPr>
          <a:xfrm>
            <a:off x="914400" y="1707196"/>
            <a:ext cx="8077200" cy="8389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933816-DDA4-AA07-292E-65F7EB8D3DBE}"/>
              </a:ext>
            </a:extLst>
          </p:cNvPr>
          <p:cNvSpPr/>
          <p:nvPr/>
        </p:nvSpPr>
        <p:spPr>
          <a:xfrm>
            <a:off x="9296402" y="1707196"/>
            <a:ext cx="8077200" cy="8389304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4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BE187-CD94-89CC-4FD7-61340433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BA7E38E-295C-8A87-050F-B3099B91E31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F8878E3-9A2A-AF0C-4D8A-C7DC45FB3DD0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데모 영상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8" name="그림 7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FE06C3-96FE-3209-A57D-A33A8F96F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920" y="1866900"/>
            <a:ext cx="1383251" cy="12043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39D354-D4B4-E6DE-4115-7232ED0DCE09}"/>
              </a:ext>
            </a:extLst>
          </p:cNvPr>
          <p:cNvGrpSpPr/>
          <p:nvPr/>
        </p:nvGrpSpPr>
        <p:grpSpPr>
          <a:xfrm>
            <a:off x="15545792" y="1438150"/>
            <a:ext cx="1904008" cy="1764977"/>
            <a:chOff x="-153079" y="-57150"/>
            <a:chExt cx="1529990" cy="173501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DCD758B-E279-C7A1-D7DC-B714CC245088}"/>
                </a:ext>
              </a:extLst>
            </p:cNvPr>
            <p:cNvSpPr/>
            <p:nvPr/>
          </p:nvSpPr>
          <p:spPr>
            <a:xfrm>
              <a:off x="-153079" y="234685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A5C46-E369-18F3-6F3C-348B7BBEB192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" name="전체B">
            <a:hlinkClick r:id="" action="ppaction://media"/>
            <a:extLst>
              <a:ext uri="{FF2B5EF4-FFF2-40B4-BE49-F238E27FC236}">
                <a16:creationId xmlns:a16="http://schemas.microsoft.com/office/drawing/2014/main" id="{7CC63E1D-2897-BD6F-4BAD-DFDD9E491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561" y="1810175"/>
            <a:ext cx="14095439" cy="79286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4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1491-8B76-934E-9E6E-8C0A97A52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06F555-385C-19A2-77D5-1642B05265B2}"/>
              </a:ext>
            </a:extLst>
          </p:cNvPr>
          <p:cNvSpPr/>
          <p:nvPr/>
        </p:nvSpPr>
        <p:spPr>
          <a:xfrm>
            <a:off x="11783409" y="1757098"/>
            <a:ext cx="5477659" cy="7882202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서비스를 통해 순수 비난은 제거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 섞인 피드백은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순수 피드백으로 변환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B670C7-A6E2-706B-3DBB-AD089F1BF67C}"/>
              </a:ext>
            </a:extLst>
          </p:cNvPr>
          <p:cNvSpPr/>
          <p:nvPr/>
        </p:nvSpPr>
        <p:spPr>
          <a:xfrm>
            <a:off x="1042656" y="1757098"/>
            <a:ext cx="10539744" cy="788220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</a:t>
            </a:r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평점이 낮은 웹툰일수록 순수 피드백의 비중은 줄고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비난 섞인 피드백의 비중이 늘어남을 알 수 있음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628AA93-A95E-49F5-6385-6C8BBCC5469F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3260-0D5C-D984-ED2B-3226B530B6A5}"/>
              </a:ext>
            </a:extLst>
          </p:cNvPr>
          <p:cNvSpPr txBox="1"/>
          <p:nvPr/>
        </p:nvSpPr>
        <p:spPr>
          <a:xfrm>
            <a:off x="2346091" y="446722"/>
            <a:ext cx="61883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댓글 분포 확인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73238-CECF-A430-34C2-BC8FD6317E65}"/>
              </a:ext>
            </a:extLst>
          </p:cNvPr>
          <p:cNvSpPr txBox="1"/>
          <p:nvPr/>
        </p:nvSpPr>
        <p:spPr>
          <a:xfrm>
            <a:off x="1144562" y="1624965"/>
            <a:ext cx="8685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여러 평점대에 대한 댓글 유형별 비중 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6CA4939-BE7D-84A1-D5AC-779EE0CB82A1}"/>
              </a:ext>
            </a:extLst>
          </p:cNvPr>
          <p:cNvSpPr txBox="1"/>
          <p:nvPr/>
        </p:nvSpPr>
        <p:spPr>
          <a:xfrm>
            <a:off x="915962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10.0 ~ 8.5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72966AC1-B9C8-480A-ECB9-08CE0F300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452936"/>
              </p:ext>
            </p:extLst>
          </p:nvPr>
        </p:nvGraphicFramePr>
        <p:xfrm>
          <a:off x="1219201" y="3314701"/>
          <a:ext cx="3047999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reeform 20">
            <a:extLst>
              <a:ext uri="{FF2B5EF4-FFF2-40B4-BE49-F238E27FC236}">
                <a16:creationId xmlns:a16="http://schemas.microsoft.com/office/drawing/2014/main" id="{87B9433C-28E9-E965-DFDD-5C3370FE8640}"/>
              </a:ext>
            </a:extLst>
          </p:cNvPr>
          <p:cNvSpPr/>
          <p:nvPr/>
        </p:nvSpPr>
        <p:spPr>
          <a:xfrm>
            <a:off x="2343156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6ED41299-F6FB-4088-B2FF-660619C0912B}"/>
              </a:ext>
            </a:extLst>
          </p:cNvPr>
          <p:cNvSpPr/>
          <p:nvPr/>
        </p:nvSpPr>
        <p:spPr>
          <a:xfrm>
            <a:off x="1933578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CF857C93-FFE3-7E8E-03E1-FA54FA890FA5}"/>
              </a:ext>
            </a:extLst>
          </p:cNvPr>
          <p:cNvSpPr/>
          <p:nvPr/>
        </p:nvSpPr>
        <p:spPr>
          <a:xfrm>
            <a:off x="1524000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57E07DC-C7F8-DE99-DF10-9BC63CFEF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04109"/>
              </p:ext>
            </p:extLst>
          </p:nvPr>
        </p:nvGraphicFramePr>
        <p:xfrm>
          <a:off x="4825847" y="3314700"/>
          <a:ext cx="29718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D5CCCB0-8DE2-C8DF-06B1-714B6F734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310245"/>
              </p:ext>
            </p:extLst>
          </p:nvPr>
        </p:nvGraphicFramePr>
        <p:xfrm>
          <a:off x="8305800" y="3314700"/>
          <a:ext cx="30480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9" name="TextBox 8">
            <a:extLst>
              <a:ext uri="{FF2B5EF4-FFF2-40B4-BE49-F238E27FC236}">
                <a16:creationId xmlns:a16="http://schemas.microsoft.com/office/drawing/2014/main" id="{C0CB42E2-EAF2-2F33-A1E9-FD3AAC1C8686}"/>
              </a:ext>
            </a:extLst>
          </p:cNvPr>
          <p:cNvSpPr txBox="1"/>
          <p:nvPr/>
        </p:nvSpPr>
        <p:spPr>
          <a:xfrm>
            <a:off x="4419600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8.5 ~ 7.0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90F70AD-2C4A-0DDB-74FF-17D4264E3174}"/>
              </a:ext>
            </a:extLst>
          </p:cNvPr>
          <p:cNvSpPr txBox="1"/>
          <p:nvPr/>
        </p:nvSpPr>
        <p:spPr>
          <a:xfrm>
            <a:off x="7924800" y="2883492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7.0 ~ 5.5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FA3A7D-94CA-E5CA-2FFB-9F178557D680}"/>
              </a:ext>
            </a:extLst>
          </p:cNvPr>
          <p:cNvSpPr/>
          <p:nvPr/>
        </p:nvSpPr>
        <p:spPr>
          <a:xfrm>
            <a:off x="11250009" y="4407198"/>
            <a:ext cx="1066800" cy="609600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46A9CBA-B1D4-DDB5-CB41-554A3EAA1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011752"/>
              </p:ext>
            </p:extLst>
          </p:nvPr>
        </p:nvGraphicFramePr>
        <p:xfrm>
          <a:off x="12943984" y="2883492"/>
          <a:ext cx="3156507" cy="471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879FF07-73C1-E086-70CD-F993ADEAE8B8}"/>
              </a:ext>
            </a:extLst>
          </p:cNvPr>
          <p:cNvSpPr txBox="1"/>
          <p:nvPr/>
        </p:nvSpPr>
        <p:spPr>
          <a:xfrm>
            <a:off x="14150293" y="1657889"/>
            <a:ext cx="1295400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5" name="그림 24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1F0DAC-31D0-232D-565E-66E61249F6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0"/>
          <a:stretch>
            <a:fillRect/>
          </a:stretch>
        </p:blipFill>
        <p:spPr>
          <a:xfrm>
            <a:off x="11514666" y="1896762"/>
            <a:ext cx="1383251" cy="503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10CE3B-CCFD-7F34-845F-82B89AC6E52F}"/>
              </a:ext>
            </a:extLst>
          </p:cNvPr>
          <p:cNvSpPr txBox="1"/>
          <p:nvPr/>
        </p:nvSpPr>
        <p:spPr>
          <a:xfrm>
            <a:off x="12126310" y="1562444"/>
            <a:ext cx="1713508" cy="15262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pic>
        <p:nvPicPr>
          <p:cNvPr id="29" name="그림 28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4F429-233C-637A-3639-93DB8B00A4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/>
          <a:stretch>
            <a:fillRect/>
          </a:stretch>
        </p:blipFill>
        <p:spPr>
          <a:xfrm>
            <a:off x="12575640" y="1757099"/>
            <a:ext cx="1383251" cy="7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507</Words>
  <Application>Microsoft Office PowerPoint</Application>
  <PresentationFormat>사용자 지정</PresentationFormat>
  <Paragraphs>149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Tlab 돋움 레귤러</vt:lpstr>
      <vt:lpstr>Calibri</vt:lpstr>
      <vt:lpstr>TDTD순고딕 Bold</vt:lpstr>
      <vt:lpstr>Cabin Bold</vt:lpstr>
      <vt:lpstr>TDTD평고딕</vt:lpstr>
      <vt:lpstr>Arial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한지훈</cp:lastModifiedBy>
  <cp:revision>14</cp:revision>
  <dcterms:created xsi:type="dcterms:W3CDTF">2006-08-16T00:00:00Z</dcterms:created>
  <dcterms:modified xsi:type="dcterms:W3CDTF">2025-06-16T12:41:05Z</dcterms:modified>
  <dc:identifier>DAGpj0YFjfA</dc:identifier>
</cp:coreProperties>
</file>